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8" r:id="rId2"/>
    <p:sldId id="321" r:id="rId3"/>
    <p:sldId id="335" r:id="rId4"/>
    <p:sldId id="325" r:id="rId5"/>
    <p:sldId id="334" r:id="rId6"/>
    <p:sldId id="327" r:id="rId7"/>
    <p:sldId id="328" r:id="rId8"/>
    <p:sldId id="330" r:id="rId9"/>
    <p:sldId id="329" r:id="rId10"/>
    <p:sldId id="338" r:id="rId11"/>
    <p:sldId id="339" r:id="rId12"/>
    <p:sldId id="359" r:id="rId13"/>
    <p:sldId id="323" r:id="rId14"/>
    <p:sldId id="324" r:id="rId15"/>
    <p:sldId id="337" r:id="rId16"/>
    <p:sldId id="322" r:id="rId17"/>
    <p:sldId id="333" r:id="rId18"/>
    <p:sldId id="347" r:id="rId19"/>
    <p:sldId id="340" r:id="rId20"/>
    <p:sldId id="349" r:id="rId21"/>
    <p:sldId id="342" r:id="rId22"/>
    <p:sldId id="341" r:id="rId23"/>
    <p:sldId id="343" r:id="rId24"/>
    <p:sldId id="344" r:id="rId25"/>
    <p:sldId id="326" r:id="rId26"/>
    <p:sldId id="363" r:id="rId27"/>
    <p:sldId id="346" r:id="rId28"/>
    <p:sldId id="364" r:id="rId29"/>
    <p:sldId id="336" r:id="rId30"/>
    <p:sldId id="357" r:id="rId31"/>
    <p:sldId id="365" r:id="rId32"/>
    <p:sldId id="350" r:id="rId33"/>
    <p:sldId id="348" r:id="rId34"/>
    <p:sldId id="352" r:id="rId35"/>
    <p:sldId id="351" r:id="rId36"/>
    <p:sldId id="353" r:id="rId37"/>
    <p:sldId id="354" r:id="rId38"/>
    <p:sldId id="356" r:id="rId39"/>
    <p:sldId id="345" r:id="rId4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EC5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21" autoAdjust="0"/>
  </p:normalViewPr>
  <p:slideViewPr>
    <p:cSldViewPr>
      <p:cViewPr>
        <p:scale>
          <a:sx n="60" d="100"/>
          <a:sy n="60" d="100"/>
        </p:scale>
        <p:origin x="-1440" y="-10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F1259-F282-4927-A645-CAAE84902660}" type="datetimeFigureOut">
              <a:rPr lang="ru-RU"/>
              <a:pPr>
                <a:defRPr/>
              </a:pPr>
              <a:t>27.12.2010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9FD6E-4214-4462-8A86-7ADCEE8EE7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E9774-8A36-4AC2-AF8E-BD1DCBE8880A}" type="datetimeFigureOut">
              <a:rPr lang="ru-RU"/>
              <a:pPr>
                <a:defRPr/>
              </a:pPr>
              <a:t>27.12.2010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22A80-EC6F-4ACE-9B02-1C221B3F12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F44B0-CEF2-4E48-8726-263F4761BD2D}" type="datetimeFigureOut">
              <a:rPr lang="ru-RU"/>
              <a:pPr>
                <a:defRPr/>
              </a:pPr>
              <a:t>27.12.2010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03B25-BC03-46E7-91A2-BF5780B6CD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DA507-9D18-4E97-8697-6A544C46E006}" type="datetimeFigureOut">
              <a:rPr lang="ru-RU"/>
              <a:pPr>
                <a:defRPr/>
              </a:pPr>
              <a:t>27.12.2010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F1342-A581-4776-AF61-146A59ABB1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F5A85-038F-4B18-BF2F-80D06CAF397B}" type="datetimeFigureOut">
              <a:rPr lang="ru-RU"/>
              <a:pPr>
                <a:defRPr/>
              </a:pPr>
              <a:t>27.12.2010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C2764-47A1-4F40-B3BE-4D39B87983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17DF0-814E-4691-BFAB-E15BEC275342}" type="datetimeFigureOut">
              <a:rPr lang="ru-RU"/>
              <a:pPr>
                <a:defRPr/>
              </a:pPr>
              <a:t>27.12.2010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596B5-7E32-444B-A55F-621FF6D7B6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18690-2FD2-49DF-9395-66A5ABEE9B9B}" type="datetimeFigureOut">
              <a:rPr lang="ru-RU"/>
              <a:pPr>
                <a:defRPr/>
              </a:pPr>
              <a:t>27.12.2010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8F0F0-09BE-44E4-BCB6-98D93E7394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FCA1D-9162-476D-BCCE-D356688F7A8A}" type="datetimeFigureOut">
              <a:rPr lang="ru-RU"/>
              <a:pPr>
                <a:defRPr/>
              </a:pPr>
              <a:t>27.12.2010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5F209-128C-4357-800A-0CCFAA7AAC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FDC7A-164D-4A6B-8821-42CA77AEDA49}" type="datetimeFigureOut">
              <a:rPr lang="ru-RU"/>
              <a:pPr>
                <a:defRPr/>
              </a:pPr>
              <a:t>27.12.2010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6F008-A253-4CB2-81E4-2FD52F411F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EE8BB-4B45-4393-9388-658E447D0E96}" type="datetimeFigureOut">
              <a:rPr lang="ru-RU"/>
              <a:pPr>
                <a:defRPr/>
              </a:pPr>
              <a:t>27.12.2010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41BCB-3840-4F48-A022-37CB576457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B422E-DD35-4A83-BEC5-E47A19A6ADDD}" type="datetimeFigureOut">
              <a:rPr lang="ru-RU"/>
              <a:pPr>
                <a:defRPr/>
              </a:pPr>
              <a:t>27.12.2010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48FAB-4907-4B39-B614-73DE7198EB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7000" r="-20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D7BC2D9-11BD-4D83-9B41-14517156975D}" type="datetimeFigureOut">
              <a:rPr lang="ru-RU"/>
              <a:pPr>
                <a:defRPr/>
              </a:pPr>
              <a:t>27.12.2010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F9B044-A3D1-4595-A3B2-99754AC9C5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5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ivradist.narod.ru/gallery/8_may_2005/PIC_b_08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hyperlink" Target="http://ivradist.narod.ru/gallery/8_may_2005/PIC_b_04.JPG" TargetMode="External"/><Relationship Id="rId4" Type="http://schemas.openxmlformats.org/officeDocument/2006/relationships/image" Target="../media/image6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F:\2\0_news_11939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750" y="166992"/>
            <a:ext cx="1285884" cy="12858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5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5122" name="Picture 2" descr="D:\Мои рисунки\uchite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0" y="357166"/>
            <a:ext cx="7929618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ropisi" pitchFamily="2" charset="0"/>
              </a:rPr>
              <a:t>Учителями славится Россия,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ropisi" pitchFamily="2" charset="0"/>
              </a:rPr>
              <a:t>Ученики приносят славу ей</a:t>
            </a:r>
            <a:endParaRPr lang="ru-RU" sz="6000" b="1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86050" y="4286256"/>
            <a:ext cx="4000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Garamond" pitchFamily="18" charset="0"/>
                <a:cs typeface="Arial" pitchFamily="34" charset="0"/>
              </a:rPr>
              <a:t>Закрытие                       ГОДА  УЧИТЕЛЯ                 в  </a:t>
            </a:r>
            <a:r>
              <a:rPr lang="ru-RU" sz="2800" b="1" dirty="0" err="1" smtClean="0">
                <a:solidFill>
                  <a:schemeClr val="bg1"/>
                </a:solidFill>
                <a:latin typeface="Garamond" pitchFamily="18" charset="0"/>
                <a:cs typeface="Arial" pitchFamily="34" charset="0"/>
              </a:rPr>
              <a:t>Тейковском</a:t>
            </a:r>
            <a:r>
              <a:rPr lang="ru-RU" sz="2800" b="1" dirty="0" smtClean="0">
                <a:solidFill>
                  <a:schemeClr val="bg1"/>
                </a:solidFill>
                <a:latin typeface="Garamond" pitchFamily="18" charset="0"/>
                <a:cs typeface="Arial" pitchFamily="34" charset="0"/>
              </a:rPr>
              <a:t>  муниципальном  районе</a:t>
            </a:r>
            <a:endParaRPr lang="ru-RU" sz="2800" b="1" dirty="0">
              <a:solidFill>
                <a:schemeClr val="bg1"/>
              </a:solidFill>
              <a:latin typeface="Garamond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F:\2\0_news_11939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1285884" cy="12858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4" name="Picture 2" descr="F:\фото\забор\Изображение 00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3089564"/>
            <a:ext cx="4357718" cy="32683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perspective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F:\фото\морозово\potol 6letki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4" y="714356"/>
            <a:ext cx="4095648" cy="30718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perspective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857720" y="4143380"/>
            <a:ext cx="4000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Propisi" pitchFamily="2" charset="0"/>
              </a:rPr>
              <a:t>восстановлены ограждения зданий учреждений</a:t>
            </a:r>
            <a:endParaRPr lang="ru-RU" sz="4000" b="1" dirty="0">
              <a:solidFill>
                <a:schemeClr val="tx2">
                  <a:lumMod val="60000"/>
                  <a:lumOff val="40000"/>
                </a:schemeClr>
              </a:solidFill>
              <a:latin typeface="Propisi" pitchFamily="2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_065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6248" y="214290"/>
            <a:ext cx="4786314" cy="35897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perspective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F:\School%20Gazel%20si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784" y="1000108"/>
            <a:ext cx="5098632" cy="31384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perspective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0" y="4071942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Propisi" pitchFamily="2" charset="0"/>
              </a:rPr>
              <a:t>Переоборудован школьный транспорт для подвоза детей в соответствии с требованиями к школьным автобусам;</a:t>
            </a:r>
          </a:p>
          <a:p>
            <a:pPr algn="ctr"/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Propisi" pitchFamily="2" charset="0"/>
              </a:rPr>
              <a:t> Департаментом образования Ивановской области выделена «Газель» для подвоза  учащихся </a:t>
            </a:r>
            <a:r>
              <a:rPr lang="ru-RU" sz="36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Propisi" pitchFamily="2" charset="0"/>
              </a:rPr>
              <a:t>Новолеушинской</a:t>
            </a: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Propisi" pitchFamily="2" charset="0"/>
              </a:rPr>
              <a:t> школы.</a:t>
            </a:r>
            <a:endParaRPr lang="ru-RU" sz="3600" b="1" dirty="0">
              <a:latin typeface="Propisi" pitchFamily="2" charset="0"/>
            </a:endParaRPr>
          </a:p>
        </p:txBody>
      </p:sp>
      <p:pic>
        <p:nvPicPr>
          <p:cNvPr id="5" name="Picture 5" descr="F:\2\0_news_11939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28604"/>
            <a:ext cx="1285884" cy="12858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928802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Propisi" pitchFamily="2" charset="0"/>
              </a:rPr>
              <a:t>Продолжается работа по  сохранению и укреплению здоровья школьников:</a:t>
            </a:r>
          </a:p>
          <a:p>
            <a:pPr algn="ctr"/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Propisi" pitchFamily="2" charset="0"/>
              </a:rPr>
              <a:t> во всех средних школах созданы и оборудованы медицинские кабинеты (1318,9 тыс.руб.)</a:t>
            </a:r>
            <a:endParaRPr lang="ru-RU" sz="4400" b="1" dirty="0">
              <a:solidFill>
                <a:schemeClr val="tx2">
                  <a:lumMod val="60000"/>
                  <a:lumOff val="40000"/>
                </a:schemeClr>
              </a:solidFill>
              <a:latin typeface="Propisi" pitchFamily="2" charset="0"/>
            </a:endParaRPr>
          </a:p>
        </p:txBody>
      </p:sp>
      <p:pic>
        <p:nvPicPr>
          <p:cNvPr id="5" name="Picture 5" descr="F:\2\0_news_11939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1285884" cy="12858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F:\2\0_news_11939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750" y="166992"/>
            <a:ext cx="1285884" cy="12858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5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6" name="Рисунок 5" descr="G:\конкурс школ ЗОЖ\КОНКУРС 2010\МАТЕРИАЛ НА КОНКУРС\печатать\мед кабинет\DSC00006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36920" y="399036"/>
            <a:ext cx="5343543" cy="3786214"/>
          </a:xfrm>
          <a:prstGeom prst="rect">
            <a:avLst/>
          </a:prstGeom>
          <a:ln w="127000" cap="rnd">
            <a:solidFill>
              <a:schemeClr val="tx2">
                <a:lumMod val="40000"/>
                <a:lumOff val="6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isometricOffAxis2Lef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\\Ngserver\школа\Фото видео\ФОТО ГОД УЧИТЕЛЯ\здоровье\DSC00007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464" y="2380588"/>
            <a:ext cx="4714908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40000"/>
                <a:lumOff val="6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isometricOffAxis2Left"/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500562" y="4786322"/>
            <a:ext cx="485775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ln/>
                <a:solidFill>
                  <a:schemeClr val="accent1">
                    <a:lumMod val="75000"/>
                  </a:schemeClr>
                </a:solidFill>
                <a:latin typeface="Propisi" pitchFamily="2" charset="0"/>
              </a:rPr>
              <a:t>Медицинский кабинет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err="1" smtClean="0">
                <a:ln/>
                <a:solidFill>
                  <a:schemeClr val="accent1">
                    <a:lumMod val="75000"/>
                  </a:schemeClr>
                </a:solidFill>
                <a:latin typeface="Propisi" pitchFamily="2" charset="0"/>
              </a:rPr>
              <a:t>Новогоряновская</a:t>
            </a:r>
            <a:r>
              <a:rPr lang="ru-RU" sz="4400" b="1" dirty="0" smtClean="0">
                <a:ln/>
                <a:solidFill>
                  <a:schemeClr val="accent1">
                    <a:lumMod val="75000"/>
                  </a:schemeClr>
                </a:solidFill>
                <a:latin typeface="Propisi" pitchFamily="2" charset="0"/>
              </a:rPr>
              <a:t>  СОШ</a:t>
            </a:r>
            <a:endParaRPr lang="ru-RU" sz="4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F:\Год учителя\Зкрытие года учителя\SDC11324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4143372" y="285728"/>
            <a:ext cx="4667282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perspectiveLef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3971" name="Picture 3" descr="F:\Год учителя\Зкрытие года учителя\SDC11332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0" y="2857496"/>
            <a:ext cx="4800000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perspectiveLef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5" descr="F:\2\0_news_11939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28604"/>
            <a:ext cx="1285884" cy="12858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643438" y="4714884"/>
            <a:ext cx="47148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/>
                <a:solidFill>
                  <a:schemeClr val="accent1">
                    <a:lumMod val="75000"/>
                  </a:schemeClr>
                </a:solidFill>
                <a:latin typeface="Propisi" pitchFamily="2" charset="0"/>
              </a:rPr>
              <a:t>Медицинский кабинет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err="1" smtClean="0">
                <a:ln/>
                <a:solidFill>
                  <a:schemeClr val="accent1">
                    <a:lumMod val="75000"/>
                  </a:schemeClr>
                </a:solidFill>
                <a:latin typeface="Propisi" pitchFamily="2" charset="0"/>
              </a:rPr>
              <a:t>Нерльской</a:t>
            </a:r>
            <a:r>
              <a:rPr lang="ru-RU" sz="3600" b="1" dirty="0" smtClean="0">
                <a:ln/>
                <a:solidFill>
                  <a:schemeClr val="accent1">
                    <a:lumMod val="75000"/>
                  </a:schemeClr>
                </a:solidFill>
                <a:latin typeface="Propisi" pitchFamily="2" charset="0"/>
              </a:rPr>
              <a:t> СОШ</a:t>
            </a:r>
            <a:endParaRPr lang="ru-RU" sz="36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F:\2\0_news_11939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750" y="166992"/>
            <a:ext cx="1531730" cy="15317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5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81922" name="Picture 2" descr="C:\Documents and Settings\РРЦ\Рабочий стол\фото\Новолеушино\для баранова\P101009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69566" y="357166"/>
            <a:ext cx="4296295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isometricOffAxis1Righ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1923" name="Picture 3" descr="C:\Documents and Settings\РРЦ\Рабочий стол\фото\Новолеушино\для баранова\P101009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6442" y="2545608"/>
            <a:ext cx="4811215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isometricOffAxis1Righ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459674" y="4055194"/>
            <a:ext cx="485775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ln/>
                <a:solidFill>
                  <a:schemeClr val="accent1">
                    <a:lumMod val="75000"/>
                  </a:schemeClr>
                </a:solidFill>
                <a:latin typeface="Propisi" pitchFamily="2" charset="0"/>
              </a:rPr>
              <a:t>Медицинский кабинет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err="1" smtClean="0">
                <a:ln/>
                <a:solidFill>
                  <a:schemeClr val="accent1">
                    <a:lumMod val="75000"/>
                  </a:schemeClr>
                </a:solidFill>
                <a:latin typeface="Propisi" pitchFamily="2" charset="0"/>
              </a:rPr>
              <a:t>Новолеушинская</a:t>
            </a:r>
            <a:r>
              <a:rPr lang="ru-RU" sz="4400" b="1" dirty="0" smtClean="0">
                <a:ln/>
                <a:solidFill>
                  <a:schemeClr val="accent1">
                    <a:lumMod val="75000"/>
                  </a:schemeClr>
                </a:solidFill>
                <a:latin typeface="Propisi" pitchFamily="2" charset="0"/>
              </a:rPr>
              <a:t> СОШ</a:t>
            </a:r>
            <a:endParaRPr lang="ru-RU" sz="4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F:\2\0_news_11939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750" y="166992"/>
            <a:ext cx="1547496" cy="15474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5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82946" name="Picture 2" descr="C:\Documents and Settings\РРЦ\Рабочий стол\фото\морозово\kabine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9058" y="412838"/>
            <a:ext cx="4799847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perspectiveLef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2947" name="Picture 3" descr="C:\Documents and Settings\РРЦ\Рабочий стол\фото\морозово\prozedurn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3" y="3082924"/>
            <a:ext cx="4500594" cy="33755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perspectiveLef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500562" y="4500570"/>
            <a:ext cx="485775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ln/>
                <a:solidFill>
                  <a:schemeClr val="accent1">
                    <a:lumMod val="75000"/>
                  </a:schemeClr>
                </a:solidFill>
                <a:latin typeface="Propisi" pitchFamily="2" charset="0"/>
              </a:rPr>
              <a:t>Медицинский кабинет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ln/>
                <a:solidFill>
                  <a:schemeClr val="accent1">
                    <a:lumMod val="75000"/>
                  </a:schemeClr>
                </a:solidFill>
                <a:latin typeface="Propisi" pitchFamily="2" charset="0"/>
              </a:rPr>
              <a:t>Морозовская  СОШ</a:t>
            </a:r>
            <a:endParaRPr lang="ru-RU" sz="4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F:\Год учителя\Зкрытие года учителя\SDC1132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43372" y="285728"/>
            <a:ext cx="4667283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perspectiveLef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3971" name="Picture 3" descr="F:\Год учителя\Зкрытие года учителя\SDC1133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857496"/>
            <a:ext cx="4800000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perspectiveLef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5" descr="F:\2\0_news_11939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28604"/>
            <a:ext cx="1285884" cy="12858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643438" y="4714884"/>
            <a:ext cx="47148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/>
                <a:solidFill>
                  <a:schemeClr val="accent1">
                    <a:lumMod val="75000"/>
                  </a:schemeClr>
                </a:solidFill>
                <a:latin typeface="Propisi" pitchFamily="2" charset="0"/>
              </a:rPr>
              <a:t>Медицинский кабинет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err="1" smtClean="0">
                <a:ln/>
                <a:solidFill>
                  <a:schemeClr val="accent1">
                    <a:lumMod val="75000"/>
                  </a:schemeClr>
                </a:solidFill>
                <a:latin typeface="Propisi" pitchFamily="2" charset="0"/>
              </a:rPr>
              <a:t>Большеклочковская</a:t>
            </a:r>
            <a:r>
              <a:rPr lang="ru-RU" sz="3600" b="1" dirty="0" smtClean="0">
                <a:ln/>
                <a:solidFill>
                  <a:schemeClr val="accent1">
                    <a:lumMod val="75000"/>
                  </a:schemeClr>
                </a:solidFill>
                <a:latin typeface="Propisi" pitchFamily="2" charset="0"/>
              </a:rPr>
              <a:t>  СОШ</a:t>
            </a:r>
            <a:endParaRPr lang="ru-RU" sz="36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F:\Год учителя\Зкрытие года учителя\SDC11324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857620" y="357166"/>
            <a:ext cx="4492117" cy="37147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perspectiveLef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5" descr="F:\2\0_news_11939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28604"/>
            <a:ext cx="1285884" cy="12858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429124" y="3929066"/>
            <a:ext cx="471487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Propisi" pitchFamily="2" charset="0"/>
              </a:rPr>
              <a:t>в двух базовых школах открыты школьные</a:t>
            </a:r>
            <a:endParaRPr lang="ru-RU" sz="1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Propisi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Propisi" pitchFamily="2" charset="0"/>
              </a:rPr>
              <a:t>центры здоровья, </a:t>
            </a:r>
            <a:endParaRPr lang="ru-RU" sz="4000" b="1" dirty="0">
              <a:solidFill>
                <a:schemeClr val="tx2">
                  <a:lumMod val="60000"/>
                  <a:lumOff val="40000"/>
                </a:schemeClr>
              </a:solidFill>
              <a:latin typeface="Propisi" pitchFamily="2" charset="0"/>
            </a:endParaRPr>
          </a:p>
        </p:txBody>
      </p:sp>
      <p:pic>
        <p:nvPicPr>
          <p:cNvPr id="6" name="Picture 2" descr="F:\Год учителя\Зкрытие года учителя\SDC11324.JP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0" y="1928802"/>
            <a:ext cx="4492117" cy="33690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perspectiveLef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14282" y="5572140"/>
            <a:ext cx="878687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Propisi" pitchFamily="2" charset="0"/>
              </a:rPr>
              <a:t>ведется работа по   внедрение программ «Автоматизированный мониторинг школьников</a:t>
            </a:r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:\2\0_news_11939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1285884" cy="12858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2" name="Picture 2" descr="C:\Documents and Settings\РРЦ\Рабочий стол\фото\елховка\DSC05932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4357686" y="428604"/>
            <a:ext cx="4476781" cy="33575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perspective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C:\Documents and Settings\РРЦ\Рабочий стол\фото\елховка\DSC05933.JP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 rot="5400000">
            <a:off x="238095" y="2690807"/>
            <a:ext cx="4381530" cy="32861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perspective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357718" y="4160603"/>
            <a:ext cx="521494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Propisi" pitchFamily="2" charset="0"/>
              </a:rPr>
              <a:t>-оборудуются  спортивные площадки;</a:t>
            </a:r>
          </a:p>
          <a:p>
            <a:pPr>
              <a:buFontTx/>
              <a:buChar char="-"/>
            </a:pP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Propisi" pitchFamily="2" charset="0"/>
              </a:rPr>
              <a:t>в школах введен третий урок физкультуры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71604" y="500042"/>
            <a:ext cx="30718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/>
                <a:solidFill>
                  <a:srgbClr val="0070C0"/>
                </a:solidFill>
                <a:latin typeface="Propisi" pitchFamily="2" charset="0"/>
              </a:rPr>
              <a:t>Игровая площадка </a:t>
            </a:r>
            <a:r>
              <a:rPr lang="ru-RU" sz="3600" b="1" dirty="0" smtClean="0">
                <a:ln/>
                <a:solidFill>
                  <a:schemeClr val="accent1">
                    <a:lumMod val="75000"/>
                  </a:schemeClr>
                </a:solidFill>
                <a:latin typeface="Propisi" pitchFamily="2" charset="0"/>
              </a:rPr>
              <a:t>в </a:t>
            </a:r>
            <a:r>
              <a:rPr lang="ru-RU" sz="3600" b="1" dirty="0" err="1" smtClean="0">
                <a:ln/>
                <a:solidFill>
                  <a:schemeClr val="accent1">
                    <a:lumMod val="75000"/>
                  </a:schemeClr>
                </a:solidFill>
                <a:latin typeface="Propisi" pitchFamily="2" charset="0"/>
              </a:rPr>
              <a:t>Елховской</a:t>
            </a:r>
            <a:r>
              <a:rPr lang="ru-RU" sz="3600" b="1" dirty="0" smtClean="0">
                <a:ln/>
                <a:solidFill>
                  <a:schemeClr val="accent1">
                    <a:lumMod val="75000"/>
                  </a:schemeClr>
                </a:solidFill>
                <a:latin typeface="Propisi" pitchFamily="2" charset="0"/>
              </a:rPr>
              <a:t> ООШ</a:t>
            </a:r>
          </a:p>
          <a:p>
            <a:r>
              <a:rPr lang="ru-RU" sz="3600" b="1" dirty="0" smtClean="0">
                <a:ln/>
                <a:solidFill>
                  <a:schemeClr val="accent1">
                    <a:lumMod val="75000"/>
                  </a:schemeClr>
                </a:solidFill>
                <a:latin typeface="Propisi" pitchFamily="2" charset="0"/>
              </a:rPr>
              <a:t>100 тыс. руб.</a:t>
            </a:r>
            <a:endParaRPr lang="ru-RU" sz="3600" dirty="0" smtClean="0"/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357166"/>
            <a:ext cx="8643966" cy="478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 descr="F:\2\0_news_11939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750" y="166992"/>
            <a:ext cx="1531730" cy="15317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5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85752" y="5143512"/>
            <a:ext cx="87154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текущем году образовательные учреждения района основательно укрепили свою материально-техническую базу. При поддержке администрации  район успешно реализует положения   Президентской инициативы «Наша новая школа». </a:t>
            </a:r>
          </a:p>
          <a:p>
            <a:pPr algn="ctr"/>
            <a:r>
              <a:rPr lang="ru-R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связи  с  этим проделаны  следующие  работы:</a:t>
            </a:r>
            <a:endParaRPr lang="ru-RU" sz="2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:\2\0_news_11939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1285884" cy="12858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85720" y="-24"/>
            <a:ext cx="885828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latin typeface="Propisi" pitchFamily="2" charset="0"/>
              </a:rPr>
              <a:t>            По итогам оценки    </a:t>
            </a:r>
          </a:p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Propisi" pitchFamily="2" charset="0"/>
              </a:rPr>
              <a:t>       эффективности деятельности органов местного самоуправления городских округов и муниципальных районов Ивановской области системе образования района выделен денежный грант в размере 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Propisi" pitchFamily="2" charset="0"/>
              </a:rPr>
              <a:t>1 миллиона 175 тыс. рублей              </a:t>
            </a:r>
          </a:p>
          <a:p>
            <a:pPr algn="ctr"/>
            <a:r>
              <a:rPr lang="ru-RU" sz="4800" b="1" dirty="0" smtClean="0">
                <a:solidFill>
                  <a:srgbClr val="0070C0"/>
                </a:solidFill>
                <a:latin typeface="Propisi" pitchFamily="2" charset="0"/>
              </a:rPr>
              <a:t>на дальнейшее развитие: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:\2\0_news_11939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1285884" cy="12858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429124" y="3714752"/>
            <a:ext cx="471487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/>
                <a:solidFill>
                  <a:schemeClr val="accent1">
                    <a:lumMod val="75000"/>
                  </a:schemeClr>
                </a:solidFill>
                <a:latin typeface="Propisi" pitchFamily="2" charset="0"/>
              </a:rPr>
              <a:t>Образовательными  учреждениями  пополнена  предметно развивающая среда  для  дошкольников</a:t>
            </a:r>
            <a:endParaRPr lang="ru-RU" sz="3600" dirty="0"/>
          </a:p>
        </p:txBody>
      </p:sp>
      <p:pic>
        <p:nvPicPr>
          <p:cNvPr id="6147" name="Picture 3" descr="D:\Мои рисунки\1394963_Mjgkie_kubiki_v_korobke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4492524" y="357166"/>
            <a:ext cx="4328511" cy="2928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perspectiveLeft"/>
            <a:lightRig rig="threePt" dir="t"/>
          </a:scene3d>
        </p:spPr>
      </p:pic>
      <p:pic>
        <p:nvPicPr>
          <p:cNvPr id="6148" name="Picture 4" descr="D:\Мои рисунки\untitled.bmp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14282" y="3429000"/>
            <a:ext cx="4046960" cy="30554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perspectiveLeft"/>
            <a:lightRig rig="threePt" dir="t"/>
          </a:scene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:\2\0_news_11939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1285884" cy="12858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143372" y="4214818"/>
            <a:ext cx="471487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70C0"/>
                </a:solidFill>
                <a:latin typeface="Propisi" pitchFamily="2" charset="0"/>
              </a:rPr>
              <a:t>На приобретение игрового оборудования  для  дошкольников  выделено – 70 тысяч рублей</a:t>
            </a:r>
            <a:endParaRPr lang="ru-RU" sz="4000" b="1" dirty="0">
              <a:solidFill>
                <a:srgbClr val="0070C0"/>
              </a:solidFill>
              <a:latin typeface="Propisi" pitchFamily="2" charset="0"/>
            </a:endParaRPr>
          </a:p>
        </p:txBody>
      </p:sp>
      <p:pic>
        <p:nvPicPr>
          <p:cNvPr id="6147" name="Picture 3" descr="D:\Мои рисунки\1394963_Mjgkie_kubiki_v_korobk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500042"/>
            <a:ext cx="4341291" cy="36080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perspectiveLeft"/>
            <a:lightRig rig="threePt" dir="t"/>
          </a:scene3d>
        </p:spPr>
      </p:pic>
      <p:pic>
        <p:nvPicPr>
          <p:cNvPr id="6148" name="Picture 4" descr="D:\Мои рисунки\untitled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2214554"/>
            <a:ext cx="3268265" cy="43576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perspectiveLeft"/>
            <a:lightRig rig="threePt" dir="t"/>
          </a:scene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:\2\0_news_11939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1285884" cy="12858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000496" y="4857760"/>
            <a:ext cx="471487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ln/>
                <a:solidFill>
                  <a:schemeClr val="accent1">
                    <a:lumMod val="75000"/>
                  </a:schemeClr>
                </a:solidFill>
                <a:latin typeface="Propisi" pitchFamily="2" charset="0"/>
              </a:rPr>
              <a:t>Закуплено  учебное оборудование</a:t>
            </a:r>
            <a:endParaRPr lang="ru-RU" sz="4800" dirty="0"/>
          </a:p>
        </p:txBody>
      </p:sp>
      <p:pic>
        <p:nvPicPr>
          <p:cNvPr id="7170" name="Picture 2" descr="E:\SDC1121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1452" y="571480"/>
            <a:ext cx="4572032" cy="34290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perspective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3" descr="E:\SDC1123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34" y="2285992"/>
            <a:ext cx="3157552" cy="42100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perspective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:\2\0_news_11939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1285884" cy="12858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857884" y="3429000"/>
            <a:ext cx="300036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ln/>
                <a:solidFill>
                  <a:schemeClr val="accent1">
                    <a:lumMod val="75000"/>
                  </a:schemeClr>
                </a:solidFill>
                <a:latin typeface="Propisi" pitchFamily="2" charset="0"/>
              </a:rPr>
              <a:t>Спортивный инвентарь</a:t>
            </a:r>
            <a:endParaRPr lang="ru-RU" sz="4800" dirty="0"/>
          </a:p>
        </p:txBody>
      </p:sp>
      <p:pic>
        <p:nvPicPr>
          <p:cNvPr id="7170" name="Picture 2" descr="E:\SDC11216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5810343" y="357166"/>
            <a:ext cx="3046669" cy="22860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perspective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Picture 3" descr="E:\SDC11236.JPG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3071802" y="1785926"/>
            <a:ext cx="2999730" cy="40005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perspective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 descr="E:\SDC11236.JPG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285720" y="4286256"/>
            <a:ext cx="2999730" cy="224979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perspective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F:\2\0_news_11939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1285884" cy="12858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71802" y="4714884"/>
            <a:ext cx="2536921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43570" y="2071678"/>
            <a:ext cx="3214710" cy="2411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4697001"/>
            <a:ext cx="2881332" cy="216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86446" y="4393413"/>
            <a:ext cx="3095614" cy="2321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500298" y="0"/>
            <a:ext cx="63579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Propisi" pitchFamily="2" charset="0"/>
              </a:rPr>
              <a:t>Все школы района  подключены к сети Интернет. Учителя района владеют широким спектром информационных технологий. </a:t>
            </a:r>
            <a:endParaRPr lang="ru-RU" sz="3600" b="1" dirty="0">
              <a:solidFill>
                <a:srgbClr val="0070C0"/>
              </a:solidFill>
              <a:latin typeface="Propisi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1995438"/>
            <a:ext cx="52149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Propisi" pitchFamily="2" charset="0"/>
              </a:rPr>
              <a:t>Открывают свои личные сайты, размещают там разработки собственных уроков и мероприятий, публикации и методики.</a:t>
            </a:r>
            <a:endParaRPr lang="ru-RU" sz="36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:\2\0_news_11939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1285884" cy="12858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785918" y="571480"/>
            <a:ext cx="664373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Propisi" pitchFamily="2" charset="0"/>
              </a:rPr>
              <a:t>Профессиональный опыт учителей нашего района востребован в региональном педагогическом сообществе.  Так в  2010 году на базе отдела образования проведен областной семинар  по дистанционному образованию, где был распространен опыт ресурсного центра и </a:t>
            </a:r>
            <a:r>
              <a:rPr lang="ru-RU" sz="4000" b="1" dirty="0" err="1" smtClean="0">
                <a:solidFill>
                  <a:srgbClr val="0070C0"/>
                </a:solidFill>
                <a:latin typeface="Propisi" pitchFamily="2" charset="0"/>
              </a:rPr>
              <a:t>Новогоряновской</a:t>
            </a:r>
            <a:r>
              <a:rPr lang="ru-RU" sz="4000" b="1" dirty="0" smtClean="0">
                <a:solidFill>
                  <a:srgbClr val="0070C0"/>
                </a:solidFill>
                <a:latin typeface="Propisi" pitchFamily="2" charset="0"/>
              </a:rPr>
              <a:t> школы. </a:t>
            </a:r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Pc3\d\Фотографии\фото с обл.   семинара  по  ДО\IMG_033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2" y="214290"/>
            <a:ext cx="4381085" cy="32861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perspective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\\Pc3\d\Фотографии\фото с обл.   семинара  по  ДО\IMG_035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3571876"/>
            <a:ext cx="4143404" cy="31078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perspective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\\Pc3\d\Фотографии\фото с обл.   семинара  по  ДО\IMG_036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06" y="1928802"/>
            <a:ext cx="4571566" cy="34290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perspective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428596" y="5288340"/>
            <a:ext cx="457203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ln/>
                <a:solidFill>
                  <a:schemeClr val="accent1">
                    <a:lumMod val="75000"/>
                  </a:schemeClr>
                </a:solidFill>
                <a:latin typeface="Propisi" pitchFamily="2" charset="0"/>
              </a:rPr>
              <a:t>Областной семинар-практикум</a:t>
            </a:r>
            <a:endParaRPr lang="ru-RU" sz="4800" dirty="0"/>
          </a:p>
        </p:txBody>
      </p:sp>
      <p:pic>
        <p:nvPicPr>
          <p:cNvPr id="3" name="Picture 5" descr="F:\2\0_news_11939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28604"/>
            <a:ext cx="1285884" cy="12858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F:\2\0_news_11939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1285884" cy="12858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57158" y="1000108"/>
            <a:ext cx="850112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Propisi" pitchFamily="2" charset="0"/>
              </a:rPr>
              <a:t>             Весь накопленный опыт дистанционного обучения будет использоваться </a:t>
            </a:r>
            <a:r>
              <a:rPr lang="ru-RU" sz="4000" b="1" dirty="0" err="1" smtClean="0">
                <a:solidFill>
                  <a:srgbClr val="0070C0"/>
                </a:solidFill>
                <a:latin typeface="Propisi" pitchFamily="2" charset="0"/>
              </a:rPr>
              <a:t>Новогоряновской</a:t>
            </a:r>
            <a:r>
              <a:rPr lang="ru-RU" sz="4000" b="1" dirty="0" smtClean="0">
                <a:solidFill>
                  <a:srgbClr val="0070C0"/>
                </a:solidFill>
                <a:latin typeface="Propisi" pitchFamily="2" charset="0"/>
              </a:rPr>
              <a:t> школой. Начата техническая подготовка сети между образовательными учреждениями, разрабатываются курсы по </a:t>
            </a:r>
            <a:r>
              <a:rPr lang="ru-RU" sz="4000" b="1" dirty="0" err="1" smtClean="0">
                <a:solidFill>
                  <a:srgbClr val="0070C0"/>
                </a:solidFill>
                <a:latin typeface="Propisi" pitchFamily="2" charset="0"/>
              </a:rPr>
              <a:t>предпрофильной</a:t>
            </a:r>
            <a:r>
              <a:rPr lang="ru-RU" sz="4000" b="1" dirty="0" smtClean="0">
                <a:solidFill>
                  <a:srgbClr val="0070C0"/>
                </a:solidFill>
                <a:latin typeface="Propisi" pitchFamily="2" charset="0"/>
              </a:rPr>
              <a:t> подготовке. Приобретено программное и аппаратное обеспечение для школ. на  сумму 300  тысяч  рублей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F:\2\0_news_11939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1285884" cy="12858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C:\Documents and Settings\РРЦ\Рабочий стол\фото\net_school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62" y="2143116"/>
            <a:ext cx="2332042" cy="4383538"/>
          </a:xfrm>
          <a:prstGeom prst="rect">
            <a:avLst/>
          </a:prstGeom>
          <a:noFill/>
        </p:spPr>
      </p:pic>
      <p:pic>
        <p:nvPicPr>
          <p:cNvPr id="2051" name="Picture 3" descr="C:\Documents and Settings\РРЦ\Рабочий стол\фото\news-lyqpZCD748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285728"/>
            <a:ext cx="3786214" cy="3076299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43372" y="3571876"/>
            <a:ext cx="3786214" cy="2839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F:\2\0_news_11939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750" y="166992"/>
            <a:ext cx="1531730" cy="15317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5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7" name="Picture 2" descr="C:\Documents and Settings\я\Рабочий стол\ремонт\ремонт 00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488" y="2643182"/>
            <a:ext cx="4929222" cy="36512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perspectiveRigh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2071670" y="214290"/>
            <a:ext cx="614366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pisi" pitchFamily="2" charset="0"/>
              </a:rPr>
              <a:t>Ремонт крыш </a:t>
            </a:r>
            <a:r>
              <a:rPr lang="ru-RU" sz="4400" b="1" dirty="0" err="1" smtClean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pisi" pitchFamily="2" charset="0"/>
              </a:rPr>
              <a:t>Нерльской</a:t>
            </a:r>
            <a:r>
              <a:rPr lang="ru-RU" sz="4400" b="1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pisi" pitchFamily="2" charset="0"/>
              </a:rPr>
              <a:t> и </a:t>
            </a:r>
            <a:r>
              <a:rPr lang="ru-RU" sz="4400" b="1" dirty="0" err="1" smtClean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pisi" pitchFamily="2" charset="0"/>
              </a:rPr>
              <a:t>Большеклочковской</a:t>
            </a:r>
            <a:r>
              <a:rPr lang="ru-RU" sz="4400" b="1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pisi" pitchFamily="2" charset="0"/>
              </a:rPr>
              <a:t> СОШ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pisi" pitchFamily="2" charset="0"/>
              </a:rPr>
              <a:t>1193.9 тыс.руб.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F:\2\0_news_11939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750" y="166992"/>
            <a:ext cx="1285884" cy="12858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5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785786" y="1428736"/>
            <a:ext cx="7929618" cy="378565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70C0"/>
                </a:solidFill>
                <a:latin typeface="Propisi" pitchFamily="2" charset="0"/>
              </a:rPr>
              <a:t>Год учителя дал еще одну возможность увидеть все лучшее, что создано школами за последние годы, познакомиться с уникальными наработками лучших педагогов, для которых воспитание и обучение молодого поколения - дело жизни.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F:\2\0_news_11939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750" y="166992"/>
            <a:ext cx="1285884" cy="12858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5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785786" y="1791290"/>
            <a:ext cx="7929618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angle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0070C0"/>
                </a:solidFill>
                <a:latin typeface="Propisi" pitchFamily="2" charset="0"/>
              </a:rPr>
              <a:t>Значимые  победы  в  2010  году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:\2\0_news_11939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9672" y="406428"/>
            <a:ext cx="1681998" cy="16819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000232" y="0"/>
            <a:ext cx="657225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Propisi" pitchFamily="2" charset="0"/>
              </a:rPr>
              <a:t>Победители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Propisi" pitchFamily="2" charset="0"/>
              </a:rPr>
              <a:t> регионального  этапа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Propisi" pitchFamily="2" charset="0"/>
              </a:rPr>
              <a:t> Всероссийской  олимпиады  школьников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5288340"/>
            <a:ext cx="2081019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Propisi" pitchFamily="2" charset="0"/>
              </a:rPr>
              <a:t>Толилова</a:t>
            </a:r>
            <a:r>
              <a:rPr lang="ru-RU" sz="2400" b="1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Propisi" pitchFamily="2" charset="0"/>
              </a:rPr>
              <a:t>  Мария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Propisi" pitchFamily="2" charset="0"/>
              </a:rPr>
              <a:t>Нерльская</a:t>
            </a:r>
            <a:r>
              <a:rPr lang="ru-RU" sz="2400" b="1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Propisi" pitchFamily="2" charset="0"/>
              </a:rPr>
              <a:t>  СОШ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Propisi" pitchFamily="2" charset="0"/>
              </a:rPr>
              <a:t>победитель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Propisi" pitchFamily="2" charset="0"/>
              </a:rPr>
              <a:t> по  биологии</a:t>
            </a:r>
            <a:endParaRPr lang="ru-RU" sz="2400" b="1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Propisi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28992" y="5214950"/>
            <a:ext cx="1531188" cy="163121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Propisi" pitchFamily="2" charset="0"/>
              </a:rPr>
              <a:t>Толилова</a:t>
            </a:r>
            <a:endParaRPr lang="ru-RU" sz="2000" b="1" dirty="0" smtClean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Propisi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Propisi" pitchFamily="2" charset="0"/>
              </a:rPr>
              <a:t> Анастасия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Propisi" pitchFamily="2" charset="0"/>
              </a:rPr>
              <a:t>Нерльская</a:t>
            </a:r>
            <a:r>
              <a:rPr lang="ru-RU" sz="2000" b="1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Propisi" pitchFamily="2" charset="0"/>
              </a:rPr>
              <a:t>  СОШ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Propisi" pitchFamily="2" charset="0"/>
              </a:rPr>
              <a:t>призёр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Propisi" pitchFamily="2" charset="0"/>
              </a:rPr>
              <a:t>по  биологии</a:t>
            </a:r>
            <a:endParaRPr lang="ru-RU" sz="2000" b="1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Propisi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43702" y="5226784"/>
            <a:ext cx="2034532" cy="163121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Propisi" pitchFamily="2" charset="0"/>
              </a:rPr>
              <a:t>Гусева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Propisi" pitchFamily="2" charset="0"/>
              </a:rPr>
              <a:t>Светлана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Propisi" pitchFamily="2" charset="0"/>
              </a:rPr>
              <a:t>Новолеушинская</a:t>
            </a:r>
            <a:r>
              <a:rPr lang="ru-RU" sz="2000" b="1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Propisi" pitchFamily="2" charset="0"/>
              </a:rPr>
              <a:t>  СОШ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Propisi" pitchFamily="2" charset="0"/>
              </a:rPr>
              <a:t>призёр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Propisi" pitchFamily="2" charset="0"/>
              </a:rPr>
              <a:t>по  литературе</a:t>
            </a:r>
            <a:endParaRPr lang="ru-RU" sz="20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Propisi" pitchFamily="2" charset="0"/>
            </a:endParaRPr>
          </a:p>
        </p:txBody>
      </p:sp>
      <p:pic>
        <p:nvPicPr>
          <p:cNvPr id="1026" name="Picture 2" descr="F:\фото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39" y="1803431"/>
            <a:ext cx="4929193" cy="36972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Documents and Settings\admin\Рабочий стол\P104014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43636" y="1875793"/>
            <a:ext cx="2571768" cy="35259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F:\2\0_news_11939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1285884" cy="12858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C:\Documents and Settings\admin\Рабочий стол\100_677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60516" y="1204084"/>
            <a:ext cx="1555185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643042" y="1093722"/>
            <a:ext cx="6000792" cy="56938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Propisi" pitchFamily="2" charset="0"/>
              </a:rPr>
              <a:t>-1  место  в  областном  конкурсе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Propisi" pitchFamily="2" charset="0"/>
              </a:rPr>
              <a:t>сочинений  «Большое  чтение»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Propisi" pitchFamily="2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Propisi" pitchFamily="2" charset="0"/>
              </a:rPr>
              <a:t>-  1 место  в конкурсе  по  правам  ребёнка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Propisi" pitchFamily="2" charset="0"/>
              </a:rPr>
              <a:t> «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Propisi" pitchFamily="2" charset="0"/>
              </a:rPr>
              <a:t>Я-несовершеннолетний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Propisi" pitchFamily="2" charset="0"/>
              </a:rPr>
              <a:t>: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Propisi" pitchFamily="2" charset="0"/>
              </a:rPr>
              <a:t>что  я  могу  и  что я должен»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Propisi" pitchFamily="2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Propisi" pitchFamily="2" charset="0"/>
              </a:rPr>
              <a:t> - 2 место в  областном  конкурсе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Propisi" pitchFamily="2" charset="0"/>
              </a:rPr>
              <a:t> «Лидер  ученического  самоуправления»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Propisi" pitchFamily="2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Propisi" pitchFamily="2" charset="0"/>
              </a:rPr>
              <a:t>3  место в  Третьем  Всероссийском  конкурсе 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Propisi" pitchFamily="2" charset="0"/>
              </a:rPr>
              <a:t>«Лидер  ученического  самоуправления»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71670" y="428604"/>
            <a:ext cx="657225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Propisi" pitchFamily="2" charset="0"/>
              </a:rPr>
              <a:t>Хромова</a:t>
            </a:r>
            <a:r>
              <a:rPr lang="ru-RU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Propisi" pitchFamily="2" charset="0"/>
              </a:rPr>
              <a:t>  </a:t>
            </a:r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Propisi" pitchFamily="2" charset="0"/>
              </a:rPr>
              <a:t>Екатерина  Морозовская  </a:t>
            </a:r>
            <a:r>
              <a:rPr lang="ru-RU" sz="2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Propisi" pitchFamily="2" charset="0"/>
              </a:rPr>
              <a:t>СОШ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:\2\0_news_11939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9672" y="406428"/>
            <a:ext cx="1681998" cy="16819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071688" y="565150"/>
            <a:ext cx="7072312" cy="10779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Propisi" pitchFamily="2" charset="0"/>
              </a:rPr>
              <a:t>  областной  смотр-конкурс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Propisi" pitchFamily="2" charset="0"/>
              </a:rPr>
              <a:t>музеев</a:t>
            </a:r>
            <a:endParaRPr lang="ru-RU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Propisi" pitchFamily="2" charset="0"/>
            </a:endParaRPr>
          </a:p>
        </p:txBody>
      </p:sp>
      <p:pic>
        <p:nvPicPr>
          <p:cNvPr id="17412" name="Picture 2" descr="G:\фото\музеи\IMG_00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2571750"/>
            <a:ext cx="428625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3" descr="G:\фото\музеи\музей --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91063" y="2571750"/>
            <a:ext cx="428625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3638" y="5572140"/>
            <a:ext cx="4535216" cy="1200329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Propisi" pitchFamily="2" charset="0"/>
              </a:rPr>
              <a:t>1  место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Propisi" pitchFamily="2" charset="0"/>
              </a:rPr>
              <a:t>Новогоряновская</a:t>
            </a:r>
            <a:r>
              <a:rPr lang="ru-RU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Propisi" pitchFamily="2" charset="0"/>
              </a:rPr>
              <a:t> СОШ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ook Antiqu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72066" y="5420223"/>
            <a:ext cx="3786182" cy="144655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Propisi" pitchFamily="2" charset="0"/>
              </a:rPr>
              <a:t>2  место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Propisi" pitchFamily="2" charset="0"/>
              </a:rPr>
              <a:t>Нерльская</a:t>
            </a:r>
            <a:r>
              <a:rPr lang="ru-RU" sz="3200" b="1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Propisi" pitchFamily="2" charset="0"/>
              </a:rPr>
              <a:t>  СОШ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F:\2\0_news_11939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1285884" cy="12858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PA080246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85852" y="1428736"/>
            <a:ext cx="6858047" cy="47148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 rot="996747">
            <a:off x="892271" y="4913951"/>
            <a:ext cx="4012638" cy="83099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none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 Antiqua" pitchFamily="18" charset="0"/>
              </a:rPr>
              <a:t>Коллектив  «Грация»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ook Antiqua" pitchFamily="18" charset="0"/>
              </a:rPr>
              <a:t>ЦРТДЮ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016997" y="-14785"/>
            <a:ext cx="6858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Propisi" pitchFamily="2" charset="0"/>
              </a:rPr>
              <a:t>3 место  в  областном  конкурсе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Propisi" pitchFamily="2" charset="0"/>
              </a:rPr>
              <a:t> детской  и  подростковой  моды  «Золотая  нить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Propisi" pitchFamily="2" charset="0"/>
              </a:rPr>
              <a:t> в категории  «Дебют»</a:t>
            </a:r>
            <a:endParaRPr lang="ru-RU" sz="3200" b="1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Propisi" pitchFamily="2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:\2\0_news_11939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9672" y="406428"/>
            <a:ext cx="1681998" cy="16819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286000" y="142875"/>
            <a:ext cx="657225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Propisi" pitchFamily="2" charset="0"/>
              </a:rPr>
              <a:t>2 место  в  областном  учебно-тренировочном  сборе  по  спортивному  ориентированию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57488" y="5572140"/>
            <a:ext cx="3656770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Propisi" pitchFamily="2" charset="0"/>
              </a:rPr>
              <a:t>Новолеушинская</a:t>
            </a:r>
            <a:r>
              <a:rPr lang="ru-RU" sz="32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Propisi" pitchFamily="2" charset="0"/>
              </a:rPr>
              <a:t>   СОШ</a:t>
            </a:r>
          </a:p>
        </p:txBody>
      </p:sp>
      <p:pic>
        <p:nvPicPr>
          <p:cNvPr id="18437" name="Picture 4" descr="Картинка 12 из 13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0563" y="2414588"/>
            <a:ext cx="4071937" cy="30559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8" name="Picture 6" descr="Картинка 14 из 137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5" y="2428875"/>
            <a:ext cx="4092575" cy="30718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D:\Фотографии\Фото много\фото4\спорт1\IMG_015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28860" y="1857364"/>
            <a:ext cx="6286500" cy="47148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5" descr="F:\2\0_news_11939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9672" y="406428"/>
            <a:ext cx="1681998" cy="16819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286000" y="142875"/>
            <a:ext cx="657225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Propisi" pitchFamily="2" charset="0"/>
              </a:rPr>
              <a:t>1 место  в  зональном  </a:t>
            </a:r>
          </a:p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buFontTx/>
              <a:buAutoNum type="arabicPlain" startAt="3"/>
              <a:defRPr/>
            </a:pPr>
            <a:r>
              <a:rPr lang="ru-RU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Propisi" pitchFamily="2" charset="0"/>
              </a:rPr>
              <a:t>Место  в  областном  туре</a:t>
            </a:r>
          </a:p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Propisi" pitchFamily="2" charset="0"/>
              </a:rPr>
              <a:t>По  мини - футболу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86116" y="5643578"/>
            <a:ext cx="3754554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Propisi" pitchFamily="2" charset="0"/>
              </a:rPr>
              <a:t>Большеклочковская</a:t>
            </a:r>
            <a:r>
              <a:rPr lang="ru-RU" sz="3200" b="1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Propisi" pitchFamily="2" charset="0"/>
              </a:rPr>
              <a:t>    СОШ</a:t>
            </a:r>
            <a:endParaRPr lang="ru-RU" sz="3200" b="1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Propisi" pitchFamily="2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D:\Фотографии\Фото много\фото4\Новое Горяново\новогоряново урок Лопаткина\IMG_00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7688" y="2214563"/>
            <a:ext cx="4643437" cy="34829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perspectiveLef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1507" name="Picture 2" descr="D:\Фотографии\Фото много\фото4\Спорт\IMG_00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928934"/>
            <a:ext cx="4725987" cy="35448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perspectiveRigh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" name="Picture 5" descr="F:\2\0_news_11939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9672" y="406428"/>
            <a:ext cx="1681998" cy="16819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286000" y="142875"/>
            <a:ext cx="657225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Propisi" pitchFamily="2" charset="0"/>
              </a:rPr>
              <a:t>3 место  в  зональных соревнованиях  по  волейболу, баскетболу, настольному  теннису</a:t>
            </a:r>
            <a:endParaRPr lang="ru-RU" sz="3600" b="1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Propisi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14744" y="5572140"/>
            <a:ext cx="3688830" cy="1015663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Propisi" pitchFamily="2" charset="0"/>
              </a:rPr>
              <a:t>Сборная  команда  девушек    из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Propisi" pitchFamily="2" charset="0"/>
              </a:rPr>
              <a:t>Нерльской</a:t>
            </a:r>
            <a:r>
              <a:rPr lang="ru-RU" sz="20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Propisi" pitchFamily="2" charset="0"/>
              </a:rPr>
              <a:t>,  </a:t>
            </a:r>
            <a:r>
              <a:rPr lang="ru-RU" sz="20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Propisi" pitchFamily="2" charset="0"/>
              </a:rPr>
              <a:t>Новогоряновской</a:t>
            </a:r>
            <a:r>
              <a:rPr lang="ru-RU" sz="20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Propisi" pitchFamily="2" charset="0"/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Propisi" pitchFamily="2" charset="0"/>
              </a:rPr>
              <a:t> </a:t>
            </a:r>
            <a:r>
              <a:rPr lang="ru-RU" sz="2000" b="1" cap="all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Propisi" pitchFamily="2" charset="0"/>
              </a:rPr>
              <a:t>Новолеушинской</a:t>
            </a:r>
            <a:r>
              <a:rPr lang="ru-RU" sz="20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Propisi" pitchFamily="2" charset="0"/>
              </a:rPr>
              <a:t> , Морозовской  СОШ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F:\2\0_news_11939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750" y="166992"/>
            <a:ext cx="1285884" cy="12858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5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5122" name="Picture 2" descr="D:\Мои рисунки\uchite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0" y="357166"/>
            <a:ext cx="792961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pisi" pitchFamily="2" charset="0"/>
              </a:rPr>
              <a:t>Учителями славится Россия,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ln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pisi" pitchFamily="2" charset="0"/>
              </a:rPr>
              <a:t>Ученики приносят славу ей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:\2\0_news_11939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1285884" cy="12858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4994" name="Picture 2" descr="F:\Год учителя\Зкрытие года учителя\SDC1131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285728"/>
            <a:ext cx="4214842" cy="31611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perspective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4995" name="Picture 3" descr="F:\Год учителя\Зкрытие года учителя\SDC1131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2066" y="2786058"/>
            <a:ext cx="4800000" cy="360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perspective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643438" y="3714752"/>
            <a:ext cx="450056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/>
                <a:solidFill>
                  <a:schemeClr val="accent1">
                    <a:lumMod val="75000"/>
                  </a:schemeClr>
                </a:solidFill>
                <a:latin typeface="Propisi" pitchFamily="2" charset="0"/>
              </a:rPr>
              <a:t>Построена  и  введена  в  действие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/>
                <a:solidFill>
                  <a:schemeClr val="accent1">
                    <a:lumMod val="75000"/>
                  </a:schemeClr>
                </a:solidFill>
                <a:latin typeface="Propisi" pitchFamily="2" charset="0"/>
              </a:rPr>
              <a:t> модульная котельная </a:t>
            </a:r>
            <a:r>
              <a:rPr lang="ru-RU" sz="4000" b="1" dirty="0" err="1" smtClean="0">
                <a:ln/>
                <a:solidFill>
                  <a:schemeClr val="accent1">
                    <a:lumMod val="75000"/>
                  </a:schemeClr>
                </a:solidFill>
                <a:latin typeface="Propisi" pitchFamily="2" charset="0"/>
              </a:rPr>
              <a:t>Большеклочковской</a:t>
            </a:r>
            <a:r>
              <a:rPr lang="ru-RU" sz="4000" b="1" dirty="0" smtClean="0">
                <a:ln/>
                <a:solidFill>
                  <a:schemeClr val="accent1">
                    <a:lumMod val="75000"/>
                  </a:schemeClr>
                </a:solidFill>
                <a:latin typeface="Propisi" pitchFamily="2" charset="0"/>
              </a:rPr>
              <a:t> СОШ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/>
                <a:solidFill>
                  <a:schemeClr val="accent1">
                    <a:lumMod val="75000"/>
                  </a:schemeClr>
                </a:solidFill>
                <a:latin typeface="Propisi" pitchFamily="2" charset="0"/>
              </a:rPr>
              <a:t>3172,43 тыс.руб.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:\2\0_news_11939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1285884" cy="12858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643438" y="4714884"/>
            <a:ext cx="471487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/>
                <a:solidFill>
                  <a:schemeClr val="accent1">
                    <a:lumMod val="75000"/>
                  </a:schemeClr>
                </a:solidFill>
                <a:latin typeface="Propisi" pitchFamily="2" charset="0"/>
              </a:rPr>
              <a:t>Заменены  окна 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err="1" smtClean="0">
                <a:ln/>
                <a:solidFill>
                  <a:schemeClr val="accent1">
                    <a:lumMod val="75000"/>
                  </a:schemeClr>
                </a:solidFill>
                <a:latin typeface="Propisi" pitchFamily="2" charset="0"/>
              </a:rPr>
              <a:t>Нерльской</a:t>
            </a:r>
            <a:r>
              <a:rPr lang="ru-RU" sz="3600" b="1" dirty="0" smtClean="0">
                <a:ln/>
                <a:solidFill>
                  <a:schemeClr val="accent1">
                    <a:lumMod val="75000"/>
                  </a:schemeClr>
                </a:solidFill>
                <a:latin typeface="Propisi" pitchFamily="2" charset="0"/>
              </a:rPr>
              <a:t>  СОШ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/>
                <a:solidFill>
                  <a:schemeClr val="accent1">
                    <a:lumMod val="75000"/>
                  </a:schemeClr>
                </a:solidFill>
                <a:latin typeface="Propisi" pitchFamily="2" charset="0"/>
              </a:rPr>
              <a:t>1100 тыс. </a:t>
            </a:r>
            <a:r>
              <a:rPr lang="ru-RU" sz="3600" b="1" dirty="0" err="1" smtClean="0">
                <a:ln/>
                <a:solidFill>
                  <a:schemeClr val="accent1">
                    <a:lumMod val="75000"/>
                  </a:schemeClr>
                </a:solidFill>
                <a:latin typeface="Propisi" pitchFamily="2" charset="0"/>
              </a:rPr>
              <a:t>руб</a:t>
            </a:r>
            <a:endParaRPr lang="ru-RU" sz="3600" dirty="0"/>
          </a:p>
        </p:txBody>
      </p:sp>
      <p:pic>
        <p:nvPicPr>
          <p:cNvPr id="1026" name="Picture 2" descr="F:\фото\нерль\фото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428604"/>
            <a:ext cx="4536309" cy="40322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Right"/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27" name="Picture 3" descr="F:\фото\нерль\DSC0106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2857496"/>
            <a:ext cx="4800000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Right"/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C:\Documents and Settings\РРЦ\Рабочий стол\фото\Новолеушино\для баранова\P101009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71934" y="357166"/>
            <a:ext cx="4811215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perspectiveRigh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7" name="Picture 3" descr="C:\Documents and Settings\РРЦ\Рабочий стол\фото\морозово\pol avak vuxod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928934"/>
            <a:ext cx="4799847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perspectiveRigh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5" descr="F:\2\0_news_11939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28604"/>
            <a:ext cx="1285884" cy="12858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500594" y="4214818"/>
            <a:ext cx="471487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Propisi" pitchFamily="2" charset="0"/>
              </a:rPr>
              <a:t>Пополнено оборудование на пищеблоках,   80% школьников  получают горячее питание</a:t>
            </a:r>
            <a:endParaRPr lang="ru-RU" sz="4000" b="1" dirty="0" smtClean="0">
              <a:ln/>
              <a:solidFill>
                <a:schemeClr val="tx2">
                  <a:lumMod val="60000"/>
                  <a:lumOff val="40000"/>
                </a:schemeClr>
              </a:solidFill>
              <a:latin typeface="Propisi" pitchFamily="2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F:\2\0_news_11939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1285884" cy="12858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C:\Documents and Settings\РРЦ\Рабочий стол\фото\морозово\plit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48" y="214290"/>
            <a:ext cx="4228343" cy="3171359"/>
          </a:xfrm>
          <a:prstGeom prst="rect">
            <a:avLst/>
          </a:prstGeom>
          <a:ln w="127000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1" name="Picture 3" descr="C:\Documents and Settings\РРЦ\Рабочий стол\фото\морозово\xolod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2285992"/>
            <a:ext cx="3214710" cy="4286143"/>
          </a:xfrm>
          <a:prstGeom prst="rect">
            <a:avLst/>
          </a:prstGeom>
          <a:ln w="127000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2" name="Picture 4" descr="C:\Documents and Settings\РРЦ\Рабочий стол\фото\Новолеушино\для баранова\P101009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6248" y="3552110"/>
            <a:ext cx="4214842" cy="3048637"/>
          </a:xfrm>
          <a:prstGeom prst="rect">
            <a:avLst/>
          </a:prstGeom>
          <a:ln w="127000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F:\2\0_news_11939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1285884" cy="12858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 descr="C:\Documents and Settings\РРЦ\Рабочий стол\фото\морозово\tennis 20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71934" y="285728"/>
            <a:ext cx="4799675" cy="360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perspectiveRigh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099" name="Picture 3" descr="C:\Documents and Settings\РРЦ\Рабочий стол\фото\морозово\zaryadk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1" y="3071810"/>
            <a:ext cx="4514104" cy="33856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perspectiveRigh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429124" y="4303455"/>
            <a:ext cx="471487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/>
                <a:solidFill>
                  <a:schemeClr val="accent1">
                    <a:lumMod val="75000"/>
                  </a:schemeClr>
                </a:solidFill>
                <a:latin typeface="Propisi" pitchFamily="2" charset="0"/>
              </a:rPr>
              <a:t>Отремонтирован спортивный зал  Морозовской СОШ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/>
                <a:solidFill>
                  <a:schemeClr val="accent1">
                    <a:lumMod val="75000"/>
                  </a:schemeClr>
                </a:solidFill>
                <a:latin typeface="Propisi" pitchFamily="2" charset="0"/>
              </a:rPr>
              <a:t>500 руб.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F:\2\0_news_11939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1285884" cy="12858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F:\фото\крапивново\пути эвакуации\пути эвакуации\Рисунок2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7" y="214290"/>
            <a:ext cx="3481798" cy="46434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perspective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42844" y="5248833"/>
            <a:ext cx="888883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Propisi" pitchFamily="2" charset="0"/>
              </a:rPr>
              <a:t>Решались вопросы безопасности учреждений:</a:t>
            </a:r>
          </a:p>
          <a:p>
            <a:pPr algn="ctr"/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Propisi" pitchFamily="2" charset="0"/>
              </a:rPr>
              <a:t>- приведены в соответствие пути эвакуации школ</a:t>
            </a:r>
            <a:endParaRPr lang="ru-RU" sz="4000" b="1" dirty="0" smtClean="0">
              <a:ln/>
              <a:solidFill>
                <a:schemeClr val="tx2">
                  <a:lumMod val="60000"/>
                  <a:lumOff val="40000"/>
                </a:schemeClr>
              </a:solidFill>
              <a:latin typeface="Propisi" pitchFamily="2" charset="0"/>
            </a:endParaRPr>
          </a:p>
        </p:txBody>
      </p:sp>
      <p:pic>
        <p:nvPicPr>
          <p:cNvPr id="7" name="Picture 3" descr="C:\Documents and Settings\я\Рабочий стол\ремонт\ремонт 01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1" y="1928802"/>
            <a:ext cx="4286280" cy="32150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perspectiveLef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2543</TotalTime>
  <Words>581</Words>
  <Application>Microsoft Office PowerPoint</Application>
  <PresentationFormat>Экран (4:3)</PresentationFormat>
  <Paragraphs>108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Company>ресурсный центр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pc7</dc:creator>
  <cp:lastModifiedBy>Михаил</cp:lastModifiedBy>
  <cp:revision>216</cp:revision>
  <dcterms:created xsi:type="dcterms:W3CDTF">2010-01-25T09:55:06Z</dcterms:created>
  <dcterms:modified xsi:type="dcterms:W3CDTF">2010-12-27T12:36:18Z</dcterms:modified>
</cp:coreProperties>
</file>